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Default Extension="jpeg" ContentType="image/jpeg"/>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Default Extension="gif" ContentType="image/gif"/>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73" r:id="rId15"/>
    <p:sldId id="269" r:id="rId16"/>
    <p:sldId id="272" r:id="rId17"/>
    <p:sldId id="270"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879" autoAdjust="0"/>
    <p:restoredTop sz="94660"/>
  </p:normalViewPr>
  <p:slideViewPr>
    <p:cSldViewPr>
      <p:cViewPr varScale="1">
        <p:scale>
          <a:sx n="145" d="100"/>
          <a:sy n="145" d="100"/>
        </p:scale>
        <p:origin x="-32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45A27B4-E6AA-4754-8455-B5AADCB7C7DD}" type="datetimeFigureOut">
              <a:rPr lang="en-US" smtClean="0"/>
              <a:pPr/>
              <a:t>3/10/11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9D751B-F2BE-4CEF-AA01-17D99C3AD48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5A27B4-E6AA-4754-8455-B5AADCB7C7DD}" type="datetimeFigureOut">
              <a:rPr lang="en-US" smtClean="0"/>
              <a:pPr/>
              <a:t>3/10/11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9D751B-F2BE-4CEF-AA01-17D99C3AD48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5A27B4-E6AA-4754-8455-B5AADCB7C7DD}" type="datetimeFigureOut">
              <a:rPr lang="en-US" smtClean="0"/>
              <a:pPr/>
              <a:t>3/10/11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9D751B-F2BE-4CEF-AA01-17D99C3AD48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5A27B4-E6AA-4754-8455-B5AADCB7C7DD}" type="datetimeFigureOut">
              <a:rPr lang="en-US" smtClean="0"/>
              <a:pPr/>
              <a:t>3/10/11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9D751B-F2BE-4CEF-AA01-17D99C3AD48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5A27B4-E6AA-4754-8455-B5AADCB7C7DD}" type="datetimeFigureOut">
              <a:rPr lang="en-US" smtClean="0"/>
              <a:pPr/>
              <a:t>3/10/11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9D751B-F2BE-4CEF-AA01-17D99C3AD48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45A27B4-E6AA-4754-8455-B5AADCB7C7DD}" type="datetimeFigureOut">
              <a:rPr lang="en-US" smtClean="0"/>
              <a:pPr/>
              <a:t>3/10/11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9D751B-F2BE-4CEF-AA01-17D99C3AD48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45A27B4-E6AA-4754-8455-B5AADCB7C7DD}" type="datetimeFigureOut">
              <a:rPr lang="en-US" smtClean="0"/>
              <a:pPr/>
              <a:t>3/10/11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9D751B-F2BE-4CEF-AA01-17D99C3AD48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45A27B4-E6AA-4754-8455-B5AADCB7C7DD}" type="datetimeFigureOut">
              <a:rPr lang="en-US" smtClean="0"/>
              <a:pPr/>
              <a:t>3/10/11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9D751B-F2BE-4CEF-AA01-17D99C3AD48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5A27B4-E6AA-4754-8455-B5AADCB7C7DD}" type="datetimeFigureOut">
              <a:rPr lang="en-US" smtClean="0"/>
              <a:pPr/>
              <a:t>3/10/11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9D751B-F2BE-4CEF-AA01-17D99C3AD48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5A27B4-E6AA-4754-8455-B5AADCB7C7DD}" type="datetimeFigureOut">
              <a:rPr lang="en-US" smtClean="0"/>
              <a:pPr/>
              <a:t>3/10/11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9D751B-F2BE-4CEF-AA01-17D99C3AD48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5A27B4-E6AA-4754-8455-B5AADCB7C7DD}" type="datetimeFigureOut">
              <a:rPr lang="en-US" smtClean="0"/>
              <a:pPr/>
              <a:t>3/10/11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9D751B-F2BE-4CEF-AA01-17D99C3AD48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5A27B4-E6AA-4754-8455-B5AADCB7C7DD}" type="datetimeFigureOut">
              <a:rPr lang="en-US" smtClean="0"/>
              <a:pPr/>
              <a:t>3/10/11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9D751B-F2BE-4CEF-AA01-17D99C3AD48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oogle.com/imgres?imgurl=http://4.bp.blogspot.com/_W7kKqZcDhpo/TVAUS-RuFmI/AAAAAAAAAak/nelN8RYbsDM/s1600/Smiley+Cookie+Blue+GIF.gif&amp;imgrefurl=http://blog.eatnpark.com/2011/01/eatn-park-restaurants-and-history-of.html&amp;usg=__jTgagnIVyv77k1sYouoav2__QYI=&amp;h=1578&amp;w=1600&amp;sz=4210&amp;hl=en&amp;start=24&amp;zoom=1&amp;um=1&amp;itbs=1&amp;tbnid=LmMhIW390ZmyJM:&amp;tbnh=148&amp;tbnw=150&amp;prev=/images?q=smiley+cookie&amp;start=20&amp;um=1&amp;hl=en&amp;safe=active&amp;sa=N&amp;ndsp=20&amp;tbs=isch:1&amp;ei=cPN4TdnZFcK00QHrmonrAw" TargetMode="External"/><Relationship Id="rId4" Type="http://schemas.openxmlformats.org/officeDocument/2006/relationships/image" Target="../media/image2.jpeg"/><Relationship Id="rId5" Type="http://schemas.openxmlformats.org/officeDocument/2006/relationships/hyperlink" Target="http://www.google.com/imgres?imgurl=http://blogs.kqed.org/bayareabites/files/2008/08/frownie-square1.jpg&amp;imgrefurl=http://blogs.kqed.org/bayareabites/2008/08/15/frownies/&amp;usg=__L53nQ3-EcNZgWk169PiQ3OQJJHw=&amp;h=300&amp;w=300&amp;sz=55&amp;hl=en&amp;start=1&amp;zoom=1&amp;um=1&amp;itbs=1&amp;tbnid=M-ukUiCQJqiQgM:&amp;tbnh=116&amp;tbnw=116&amp;prev=/images?q=frownie&amp;um=1&amp;hl=en&amp;safe=active&amp;tbs=isch:1&amp;ei=gPN4TdDTFvGQ0QH9pqjQAw" TargetMode="External"/><Relationship Id="rId6"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image" Target="../media/image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a:r>
              <a:rPr lang="en-US" dirty="0" smtClean="0"/>
              <a:t>                         </a:t>
            </a:r>
            <a:r>
              <a:rPr lang="en-US" dirty="0" smtClean="0">
                <a:solidFill>
                  <a:schemeClr val="bg1"/>
                </a:solidFill>
              </a:rPr>
              <a:t>and </a:t>
            </a:r>
            <a:br>
              <a:rPr lang="en-US" dirty="0" smtClean="0">
                <a:solidFill>
                  <a:schemeClr val="bg1"/>
                </a:solidFill>
              </a:rPr>
            </a:br>
            <a:r>
              <a:rPr lang="en-US" dirty="0" smtClean="0">
                <a:solidFill>
                  <a:schemeClr val="bg1"/>
                </a:solidFill>
              </a:rPr>
              <a:t>The Expedition of Lewis and Clark</a:t>
            </a:r>
            <a:endParaRPr lang="en-US" dirty="0">
              <a:solidFill>
                <a:schemeClr val="bg1"/>
              </a:solidFill>
            </a:endParaRPr>
          </a:p>
        </p:txBody>
      </p:sp>
      <p:sp>
        <p:nvSpPr>
          <p:cNvPr id="3" name="Subtitle 2"/>
          <p:cNvSpPr>
            <a:spLocks noGrp="1"/>
          </p:cNvSpPr>
          <p:nvPr>
            <p:ph type="subTitle" idx="1"/>
          </p:nvPr>
        </p:nvSpPr>
        <p:spPr/>
        <p:txBody>
          <a:bodyPr/>
          <a:lstStyle/>
          <a:p>
            <a:endParaRPr lang="en-US"/>
          </a:p>
        </p:txBody>
      </p:sp>
      <p:pic>
        <p:nvPicPr>
          <p:cNvPr id="17410" name="Picture 2" descr="http://lewisandclarkbiography.com/images/clark_2.jpg"/>
          <p:cNvPicPr>
            <a:picLocks noChangeAspect="1" noChangeArrowheads="1"/>
          </p:cNvPicPr>
          <p:nvPr/>
        </p:nvPicPr>
        <p:blipFill>
          <a:blip r:embed="rId2" cstate="print"/>
          <a:srcRect/>
          <a:stretch>
            <a:fillRect/>
          </a:stretch>
        </p:blipFill>
        <p:spPr bwMode="auto">
          <a:xfrm>
            <a:off x="3124200" y="3657600"/>
            <a:ext cx="2438400" cy="2743200"/>
          </a:xfrm>
          <a:prstGeom prst="rect">
            <a:avLst/>
          </a:prstGeom>
          <a:noFill/>
        </p:spPr>
      </p:pic>
      <p:pic>
        <p:nvPicPr>
          <p:cNvPr id="17412" name="Picture 4" descr="http://t1.gstatic.com/images?q=tbn:ANd9GcRmVFJJigRhOonyLAbD7hoRBSCtXZTigZI42DTweBu2eaFlTruyR2vCzQhP">
            <a:hlinkClick r:id="rId3"/>
          </p:cNvPr>
          <p:cNvPicPr>
            <a:picLocks noChangeAspect="1" noChangeArrowheads="1"/>
          </p:cNvPicPr>
          <p:nvPr/>
        </p:nvPicPr>
        <p:blipFill>
          <a:blip r:embed="rId4" cstate="print"/>
          <a:srcRect/>
          <a:stretch>
            <a:fillRect/>
          </a:stretch>
        </p:blipFill>
        <p:spPr bwMode="auto">
          <a:xfrm>
            <a:off x="1143000" y="228600"/>
            <a:ext cx="2057400" cy="2029968"/>
          </a:xfrm>
          <a:prstGeom prst="rect">
            <a:avLst/>
          </a:prstGeom>
          <a:noFill/>
        </p:spPr>
      </p:pic>
      <p:pic>
        <p:nvPicPr>
          <p:cNvPr id="17414" name="Picture 6" descr="http://t0.gstatic.com/images?q=tbn:ANd9GcRNU5b5Ue4eN7lK3rccXQdv7fxS6UVK7NwW_Z9yhkjHtLP_Z3oa6v8cWw">
            <a:hlinkClick r:id="rId5"/>
          </p:cNvPr>
          <p:cNvPicPr>
            <a:picLocks noChangeAspect="1" noChangeArrowheads="1"/>
          </p:cNvPicPr>
          <p:nvPr/>
        </p:nvPicPr>
        <p:blipFill>
          <a:blip r:embed="rId6" cstate="print"/>
          <a:srcRect/>
          <a:stretch>
            <a:fillRect/>
          </a:stretch>
        </p:blipFill>
        <p:spPr bwMode="auto">
          <a:xfrm>
            <a:off x="6019800" y="381000"/>
            <a:ext cx="1828800" cy="1828802"/>
          </a:xfrm>
          <a:prstGeom prst="rect">
            <a:avLst/>
          </a:prstGeom>
          <a:noFill/>
        </p:spPr>
      </p:pic>
      <p:sp>
        <p:nvSpPr>
          <p:cNvPr id="7" name="TextBox 6"/>
          <p:cNvSpPr txBox="1"/>
          <p:nvPr/>
        </p:nvSpPr>
        <p:spPr>
          <a:xfrm>
            <a:off x="838200" y="2209800"/>
            <a:ext cx="2514600" cy="769441"/>
          </a:xfrm>
          <a:prstGeom prst="rect">
            <a:avLst/>
          </a:prstGeom>
          <a:noFill/>
        </p:spPr>
        <p:txBody>
          <a:bodyPr wrap="square" rtlCol="0">
            <a:spAutoFit/>
          </a:bodyPr>
          <a:lstStyle/>
          <a:p>
            <a:r>
              <a:rPr lang="en-US" sz="4400" dirty="0" smtClean="0"/>
              <a:t>  </a:t>
            </a:r>
            <a:r>
              <a:rPr lang="en-US" sz="4400" dirty="0" smtClean="0">
                <a:solidFill>
                  <a:schemeClr val="bg1"/>
                </a:solidFill>
              </a:rPr>
              <a:t>Success</a:t>
            </a:r>
            <a:r>
              <a:rPr lang="en-US" sz="4400" dirty="0" smtClean="0"/>
              <a:t>   </a:t>
            </a:r>
            <a:endParaRPr lang="en-US" sz="4400" dirty="0"/>
          </a:p>
        </p:txBody>
      </p:sp>
      <p:sp>
        <p:nvSpPr>
          <p:cNvPr id="8" name="TextBox 7"/>
          <p:cNvSpPr txBox="1"/>
          <p:nvPr/>
        </p:nvSpPr>
        <p:spPr>
          <a:xfrm>
            <a:off x="4876800" y="2209800"/>
            <a:ext cx="4038600" cy="769441"/>
          </a:xfrm>
          <a:prstGeom prst="rect">
            <a:avLst/>
          </a:prstGeom>
          <a:noFill/>
        </p:spPr>
        <p:txBody>
          <a:bodyPr wrap="square" rtlCol="0">
            <a:spAutoFit/>
          </a:bodyPr>
          <a:lstStyle/>
          <a:p>
            <a:r>
              <a:rPr lang="en-US" sz="4400" dirty="0" smtClean="0">
                <a:solidFill>
                  <a:schemeClr val="bg1"/>
                </a:solidFill>
              </a:rPr>
              <a:t>Disappointment:</a:t>
            </a:r>
            <a:r>
              <a:rPr lang="en-US" sz="4400" dirty="0" smtClean="0"/>
              <a:t> </a:t>
            </a:r>
            <a:endParaRPr lang="en-US"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plus(in)">
                                      <p:cBhvr>
                                        <p:cTn id="7" dur="2000"/>
                                        <p:tgtEl>
                                          <p:spTgt spid="17410"/>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plus(in)">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80">
                                          <p:stCondLst>
                                            <p:cond delay="0"/>
                                          </p:stCondLst>
                                        </p:cTn>
                                        <p:tgtEl>
                                          <p:spTgt spid="7"/>
                                        </p:tgtEl>
                                      </p:cBhvr>
                                    </p:animEffect>
                                    <p:anim calcmode="lin" valueType="num">
                                      <p:cBhvr>
                                        <p:cTn id="1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3" dur="26">
                                          <p:stCondLst>
                                            <p:cond delay="650"/>
                                          </p:stCondLst>
                                        </p:cTn>
                                        <p:tgtEl>
                                          <p:spTgt spid="7"/>
                                        </p:tgtEl>
                                      </p:cBhvr>
                                      <p:to x="100000" y="60000"/>
                                    </p:animScale>
                                    <p:animScale>
                                      <p:cBhvr>
                                        <p:cTn id="24" dur="166" decel="50000">
                                          <p:stCondLst>
                                            <p:cond delay="676"/>
                                          </p:stCondLst>
                                        </p:cTn>
                                        <p:tgtEl>
                                          <p:spTgt spid="7"/>
                                        </p:tgtEl>
                                      </p:cBhvr>
                                      <p:to x="100000" y="100000"/>
                                    </p:animScale>
                                    <p:animScale>
                                      <p:cBhvr>
                                        <p:cTn id="25" dur="26">
                                          <p:stCondLst>
                                            <p:cond delay="1312"/>
                                          </p:stCondLst>
                                        </p:cTn>
                                        <p:tgtEl>
                                          <p:spTgt spid="7"/>
                                        </p:tgtEl>
                                      </p:cBhvr>
                                      <p:to x="100000" y="80000"/>
                                    </p:animScale>
                                    <p:animScale>
                                      <p:cBhvr>
                                        <p:cTn id="26" dur="166" decel="50000">
                                          <p:stCondLst>
                                            <p:cond delay="1338"/>
                                          </p:stCondLst>
                                        </p:cTn>
                                        <p:tgtEl>
                                          <p:spTgt spid="7"/>
                                        </p:tgtEl>
                                      </p:cBhvr>
                                      <p:to x="100000" y="100000"/>
                                    </p:animScale>
                                    <p:animScale>
                                      <p:cBhvr>
                                        <p:cTn id="27" dur="26">
                                          <p:stCondLst>
                                            <p:cond delay="1642"/>
                                          </p:stCondLst>
                                        </p:cTn>
                                        <p:tgtEl>
                                          <p:spTgt spid="7"/>
                                        </p:tgtEl>
                                      </p:cBhvr>
                                      <p:to x="100000" y="90000"/>
                                    </p:animScale>
                                    <p:animScale>
                                      <p:cBhvr>
                                        <p:cTn id="28" dur="166" decel="50000">
                                          <p:stCondLst>
                                            <p:cond delay="1668"/>
                                          </p:stCondLst>
                                        </p:cTn>
                                        <p:tgtEl>
                                          <p:spTgt spid="7"/>
                                        </p:tgtEl>
                                      </p:cBhvr>
                                      <p:to x="100000" y="100000"/>
                                    </p:animScale>
                                    <p:animScale>
                                      <p:cBhvr>
                                        <p:cTn id="29" dur="26">
                                          <p:stCondLst>
                                            <p:cond delay="1808"/>
                                          </p:stCondLst>
                                        </p:cTn>
                                        <p:tgtEl>
                                          <p:spTgt spid="7"/>
                                        </p:tgtEl>
                                      </p:cBhvr>
                                      <p:to x="100000" y="95000"/>
                                    </p:animScale>
                                    <p:animScale>
                                      <p:cBhvr>
                                        <p:cTn id="30" dur="166" decel="50000">
                                          <p:stCondLst>
                                            <p:cond delay="1834"/>
                                          </p:stCondLst>
                                        </p:cTn>
                                        <p:tgtEl>
                                          <p:spTgt spid="7"/>
                                        </p:tgtEl>
                                      </p:cBhvr>
                                      <p:to x="100000" y="100000"/>
                                    </p:animScale>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7412"/>
                                        </p:tgtEl>
                                        <p:attrNameLst>
                                          <p:attrName>style.visibility</p:attrName>
                                        </p:attrNameLst>
                                      </p:cBhvr>
                                      <p:to>
                                        <p:strVal val="visible"/>
                                      </p:to>
                                    </p:set>
                                    <p:anim calcmode="lin" valueType="num">
                                      <p:cBhvr additive="base">
                                        <p:cTn id="35" dur="500" fill="hold"/>
                                        <p:tgtEl>
                                          <p:spTgt spid="17412"/>
                                        </p:tgtEl>
                                        <p:attrNameLst>
                                          <p:attrName>ppt_x</p:attrName>
                                        </p:attrNameLst>
                                      </p:cBhvr>
                                      <p:tavLst>
                                        <p:tav tm="0">
                                          <p:val>
                                            <p:strVal val="#ppt_x"/>
                                          </p:val>
                                        </p:tav>
                                        <p:tav tm="100000">
                                          <p:val>
                                            <p:strVal val="#ppt_x"/>
                                          </p:val>
                                        </p:tav>
                                      </p:tavLst>
                                    </p:anim>
                                    <p:anim calcmode="lin" valueType="num">
                                      <p:cBhvr additive="base">
                                        <p:cTn id="36"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6" presetClass="entr" presetSubtype="0" fill="hold" nodeType="clickEffect">
                                  <p:stCondLst>
                                    <p:cond delay="0"/>
                                  </p:stCondLst>
                                  <p:childTnLst>
                                    <p:set>
                                      <p:cBhvr>
                                        <p:cTn id="40" dur="1" fill="hold">
                                          <p:stCondLst>
                                            <p:cond delay="0"/>
                                          </p:stCondLst>
                                        </p:cTn>
                                        <p:tgtEl>
                                          <p:spTgt spid="8">
                                            <p:txEl>
                                              <p:pRg st="0" end="0"/>
                                            </p:txEl>
                                          </p:spTgt>
                                        </p:tgtEl>
                                        <p:attrNameLst>
                                          <p:attrName>style.visibility</p:attrName>
                                        </p:attrNameLst>
                                      </p:cBhvr>
                                      <p:to>
                                        <p:strVal val="visible"/>
                                      </p:to>
                                    </p:set>
                                    <p:animEffect transition="in" filter="wipe(down)">
                                      <p:cBhvr>
                                        <p:cTn id="41" dur="580">
                                          <p:stCondLst>
                                            <p:cond delay="0"/>
                                          </p:stCondLst>
                                        </p:cTn>
                                        <p:tgtEl>
                                          <p:spTgt spid="8">
                                            <p:txEl>
                                              <p:pRg st="0" end="0"/>
                                            </p:txEl>
                                          </p:spTgt>
                                        </p:tgtEl>
                                      </p:cBhvr>
                                    </p:animEffect>
                                    <p:anim calcmode="lin" valueType="num">
                                      <p:cBhvr>
                                        <p:cTn id="42" dur="1822" tmFilter="0,0; 0.14,0.36; 0.43,0.73; 0.71,0.91; 1.0,1.0">
                                          <p:stCondLst>
                                            <p:cond delay="0"/>
                                          </p:stCondLst>
                                        </p:cTn>
                                        <p:tgtEl>
                                          <p:spTgt spid="8">
                                            <p:txEl>
                                              <p:pRg st="0" end="0"/>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8">
                                            <p:txEl>
                                              <p:pRg st="0" end="0"/>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8">
                                            <p:txEl>
                                              <p:pRg st="0" end="0"/>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8">
                                            <p:txEl>
                                              <p:pRg st="0" end="0"/>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8">
                                            <p:txEl>
                                              <p:pRg st="0" end="0"/>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8">
                                            <p:txEl>
                                              <p:pRg st="0" end="0"/>
                                            </p:txEl>
                                          </p:spTgt>
                                        </p:tgtEl>
                                      </p:cBhvr>
                                      <p:to x="100000" y="60000"/>
                                    </p:animScale>
                                    <p:animScale>
                                      <p:cBhvr>
                                        <p:cTn id="48" dur="166" decel="50000">
                                          <p:stCondLst>
                                            <p:cond delay="676"/>
                                          </p:stCondLst>
                                        </p:cTn>
                                        <p:tgtEl>
                                          <p:spTgt spid="8">
                                            <p:txEl>
                                              <p:pRg st="0" end="0"/>
                                            </p:txEl>
                                          </p:spTgt>
                                        </p:tgtEl>
                                      </p:cBhvr>
                                      <p:to x="100000" y="100000"/>
                                    </p:animScale>
                                    <p:animScale>
                                      <p:cBhvr>
                                        <p:cTn id="49" dur="26">
                                          <p:stCondLst>
                                            <p:cond delay="1312"/>
                                          </p:stCondLst>
                                        </p:cTn>
                                        <p:tgtEl>
                                          <p:spTgt spid="8">
                                            <p:txEl>
                                              <p:pRg st="0" end="0"/>
                                            </p:txEl>
                                          </p:spTgt>
                                        </p:tgtEl>
                                      </p:cBhvr>
                                      <p:to x="100000" y="80000"/>
                                    </p:animScale>
                                    <p:animScale>
                                      <p:cBhvr>
                                        <p:cTn id="50" dur="166" decel="50000">
                                          <p:stCondLst>
                                            <p:cond delay="1338"/>
                                          </p:stCondLst>
                                        </p:cTn>
                                        <p:tgtEl>
                                          <p:spTgt spid="8">
                                            <p:txEl>
                                              <p:pRg st="0" end="0"/>
                                            </p:txEl>
                                          </p:spTgt>
                                        </p:tgtEl>
                                      </p:cBhvr>
                                      <p:to x="100000" y="100000"/>
                                    </p:animScale>
                                    <p:animScale>
                                      <p:cBhvr>
                                        <p:cTn id="51" dur="26">
                                          <p:stCondLst>
                                            <p:cond delay="1642"/>
                                          </p:stCondLst>
                                        </p:cTn>
                                        <p:tgtEl>
                                          <p:spTgt spid="8">
                                            <p:txEl>
                                              <p:pRg st="0" end="0"/>
                                            </p:txEl>
                                          </p:spTgt>
                                        </p:tgtEl>
                                      </p:cBhvr>
                                      <p:to x="100000" y="90000"/>
                                    </p:animScale>
                                    <p:animScale>
                                      <p:cBhvr>
                                        <p:cTn id="52" dur="166" decel="50000">
                                          <p:stCondLst>
                                            <p:cond delay="1668"/>
                                          </p:stCondLst>
                                        </p:cTn>
                                        <p:tgtEl>
                                          <p:spTgt spid="8">
                                            <p:txEl>
                                              <p:pRg st="0" end="0"/>
                                            </p:txEl>
                                          </p:spTgt>
                                        </p:tgtEl>
                                      </p:cBhvr>
                                      <p:to x="100000" y="100000"/>
                                    </p:animScale>
                                    <p:animScale>
                                      <p:cBhvr>
                                        <p:cTn id="53" dur="26">
                                          <p:stCondLst>
                                            <p:cond delay="1808"/>
                                          </p:stCondLst>
                                        </p:cTn>
                                        <p:tgtEl>
                                          <p:spTgt spid="8">
                                            <p:txEl>
                                              <p:pRg st="0" end="0"/>
                                            </p:txEl>
                                          </p:spTgt>
                                        </p:tgtEl>
                                      </p:cBhvr>
                                      <p:to x="100000" y="95000"/>
                                    </p:animScale>
                                    <p:animScale>
                                      <p:cBhvr>
                                        <p:cTn id="54" dur="166" decel="50000">
                                          <p:stCondLst>
                                            <p:cond delay="1834"/>
                                          </p:stCondLst>
                                        </p:cTn>
                                        <p:tgtEl>
                                          <p:spTgt spid="8">
                                            <p:txEl>
                                              <p:pRg st="0" end="0"/>
                                            </p:txEl>
                                          </p:spTgt>
                                        </p:tgtEl>
                                      </p:cBhvr>
                                      <p:to x="100000" y="100000"/>
                                    </p:animScale>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7414"/>
                                        </p:tgtEl>
                                        <p:attrNameLst>
                                          <p:attrName>style.visibility</p:attrName>
                                        </p:attrNameLst>
                                      </p:cBhvr>
                                      <p:to>
                                        <p:strVal val="visible"/>
                                      </p:to>
                                    </p:set>
                                    <p:anim calcmode="lin" valueType="num">
                                      <p:cBhvr additive="base">
                                        <p:cTn id="59" dur="500" fill="hold"/>
                                        <p:tgtEl>
                                          <p:spTgt spid="17414"/>
                                        </p:tgtEl>
                                        <p:attrNameLst>
                                          <p:attrName>ppt_x</p:attrName>
                                        </p:attrNameLst>
                                      </p:cBhvr>
                                      <p:tavLst>
                                        <p:tav tm="0">
                                          <p:val>
                                            <p:strVal val="#ppt_x"/>
                                          </p:val>
                                        </p:tav>
                                        <p:tav tm="100000">
                                          <p:val>
                                            <p:strVal val="#ppt_x"/>
                                          </p:val>
                                        </p:tav>
                                      </p:tavLst>
                                    </p:anim>
                                    <p:anim calcmode="lin" valueType="num">
                                      <p:cBhvr additive="base">
                                        <p:cTn id="60" dur="500" fill="hold"/>
                                        <p:tgtEl>
                                          <p:spTgt spid="174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dirty="0" smtClean="0">
                <a:solidFill>
                  <a:srgbClr val="FF0000"/>
                </a:solidFill>
              </a:rPr>
              <a:t>Sacagawea</a:t>
            </a:r>
            <a:endParaRPr lang="en-US" dirty="0">
              <a:solidFill>
                <a:srgbClr val="FF0000"/>
              </a:solidFill>
            </a:endParaRPr>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Sacagawea</a:t>
            </a:r>
            <a:endParaRPr lang="en-US" dirty="0"/>
          </a:p>
        </p:txBody>
      </p:sp>
      <p:sp>
        <p:nvSpPr>
          <p:cNvPr id="3" name="Content Placeholder 2"/>
          <p:cNvSpPr>
            <a:spLocks noGrp="1"/>
          </p:cNvSpPr>
          <p:nvPr>
            <p:ph idx="1"/>
          </p:nvPr>
        </p:nvSpPr>
        <p:spPr/>
        <p:txBody>
          <a:bodyPr/>
          <a:lstStyle/>
          <a:p>
            <a:r>
              <a:rPr lang="en-US" dirty="0" smtClean="0"/>
              <a:t>Born around 1788</a:t>
            </a:r>
          </a:p>
          <a:p>
            <a:r>
              <a:rPr lang="en-US" dirty="0" smtClean="0"/>
              <a:t>Was a Shoshone Indian</a:t>
            </a:r>
          </a:p>
          <a:p>
            <a:r>
              <a:rPr lang="en-US" dirty="0" smtClean="0"/>
              <a:t>Around the age of 13 her village was attacked</a:t>
            </a:r>
          </a:p>
          <a:p>
            <a:pPr>
              <a:buNone/>
            </a:pPr>
            <a:r>
              <a:rPr lang="en-US" dirty="0" smtClean="0"/>
              <a:t>   by the Hidatsa Indians and she was captured and sold to a French-Canadian </a:t>
            </a:r>
            <a:r>
              <a:rPr lang="en-US" dirty="0" smtClean="0"/>
              <a:t>trapper </a:t>
            </a:r>
            <a:r>
              <a:rPr lang="en-US" dirty="0" smtClean="0"/>
              <a:t>named Toussaint </a:t>
            </a:r>
            <a:r>
              <a:rPr lang="en-US" dirty="0" smtClean="0"/>
              <a:t>Charbonneau  </a:t>
            </a:r>
            <a:endParaRPr lang="en-US" dirty="0" smtClean="0"/>
          </a:p>
          <a:p>
            <a:r>
              <a:rPr lang="en-US" dirty="0" smtClean="0"/>
              <a:t>William Clark called her </a:t>
            </a:r>
            <a:r>
              <a:rPr lang="en-US" dirty="0" err="1" smtClean="0"/>
              <a:t>Janey</a:t>
            </a:r>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unbeatable bargain</a:t>
            </a:r>
            <a:endParaRPr lang="en-US" dirty="0"/>
          </a:p>
        </p:txBody>
      </p:sp>
      <p:sp>
        <p:nvSpPr>
          <p:cNvPr id="3" name="Content Placeholder 2"/>
          <p:cNvSpPr>
            <a:spLocks noGrp="1"/>
          </p:cNvSpPr>
          <p:nvPr>
            <p:ph idx="1"/>
          </p:nvPr>
        </p:nvSpPr>
        <p:spPr/>
        <p:txBody>
          <a:bodyPr/>
          <a:lstStyle/>
          <a:p>
            <a:r>
              <a:rPr lang="en-US" dirty="0" smtClean="0"/>
              <a:t>In 1803 the French needed funding to support war against Britain so they offer the Louisiana territory to the U.S. for an amazing price of 15 million dollars or 4 cents per acre.</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flaw in the plan</a:t>
            </a:r>
            <a:endParaRPr lang="en-US" dirty="0"/>
          </a:p>
        </p:txBody>
      </p:sp>
      <p:sp>
        <p:nvSpPr>
          <p:cNvPr id="3" name="Content Placeholder 2"/>
          <p:cNvSpPr>
            <a:spLocks noGrp="1"/>
          </p:cNvSpPr>
          <p:nvPr>
            <p:ph idx="1"/>
          </p:nvPr>
        </p:nvSpPr>
        <p:spPr/>
        <p:txBody>
          <a:bodyPr/>
          <a:lstStyle/>
          <a:p>
            <a:r>
              <a:rPr lang="en-US" dirty="0" smtClean="0"/>
              <a:t>Although this was a beneficial deal for the United States, the area was unknown and still needed to be explored...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0722" name="Picture 2" descr="http://supermanfanart.com/artists/gus/images/newsuperman/bridge.JPG"/>
          <p:cNvPicPr>
            <a:picLocks noChangeAspect="1" noChangeArrowheads="1"/>
          </p:cNvPicPr>
          <p:nvPr/>
        </p:nvPicPr>
        <p:blipFill>
          <a:blip r:embed="rId2" cstate="print"/>
          <a:srcRect/>
          <a:stretch>
            <a:fillRect/>
          </a:stretch>
        </p:blipFill>
        <p:spPr bwMode="auto">
          <a:xfrm>
            <a:off x="63500" y="-136526"/>
            <a:ext cx="9017345" cy="6994526"/>
          </a:xfrm>
          <a:prstGeom prst="rect">
            <a:avLst/>
          </a:prstGeom>
          <a:noFill/>
        </p:spPr>
      </p:pic>
      <p:sp>
        <p:nvSpPr>
          <p:cNvPr id="2" name="Title 1"/>
          <p:cNvSpPr>
            <a:spLocks noGrp="1"/>
          </p:cNvSpPr>
          <p:nvPr>
            <p:ph type="title"/>
          </p:nvPr>
        </p:nvSpPr>
        <p:spPr>
          <a:solidFill>
            <a:srgbClr val="0070C0"/>
          </a:solidFill>
        </p:spPr>
        <p:txBody>
          <a:bodyPr/>
          <a:lstStyle/>
          <a:p>
            <a:r>
              <a:rPr lang="en-US" dirty="0" smtClean="0">
                <a:solidFill>
                  <a:srgbClr val="FF0000"/>
                </a:solidFill>
              </a:rPr>
              <a:t>To the rescue!</a:t>
            </a:r>
            <a:endParaRPr lang="en-US" dirty="0">
              <a:solidFill>
                <a:srgbClr val="FF0000"/>
              </a:solidFill>
            </a:endParaRPr>
          </a:p>
        </p:txBody>
      </p:sp>
      <p:sp>
        <p:nvSpPr>
          <p:cNvPr id="3" name="Content Placeholder 2"/>
          <p:cNvSpPr>
            <a:spLocks noGrp="1"/>
          </p:cNvSpPr>
          <p:nvPr>
            <p:ph idx="1"/>
          </p:nvPr>
        </p:nvSpPr>
        <p:spPr/>
        <p:txBody>
          <a:bodyPr/>
          <a:lstStyle/>
          <a:p>
            <a:pPr>
              <a:buNone/>
            </a:pPr>
            <a:endParaRPr lang="en-US" dirty="0"/>
          </a:p>
        </p:txBody>
      </p:sp>
      <p:pic>
        <p:nvPicPr>
          <p:cNvPr id="30724" name="Picture 4" descr="http://www.nndb.com/people/678/000036570/mwl-sized.jpg"/>
          <p:cNvPicPr>
            <a:picLocks noChangeAspect="1" noChangeArrowheads="1"/>
          </p:cNvPicPr>
          <p:nvPr/>
        </p:nvPicPr>
        <p:blipFill>
          <a:blip r:embed="rId3" cstate="print"/>
          <a:srcRect l="18047" t="9487" r="23372" b="20000"/>
          <a:stretch>
            <a:fillRect/>
          </a:stretch>
        </p:blipFill>
        <p:spPr bwMode="auto">
          <a:xfrm rot="20347754">
            <a:off x="3984646" y="3783430"/>
            <a:ext cx="1524000" cy="2116667"/>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Beginning of a Journey</a:t>
            </a:r>
            <a:endParaRPr lang="en-US" dirty="0"/>
          </a:p>
        </p:txBody>
      </p:sp>
      <p:sp>
        <p:nvSpPr>
          <p:cNvPr id="3" name="Content Placeholder 2"/>
          <p:cNvSpPr>
            <a:spLocks noGrp="1"/>
          </p:cNvSpPr>
          <p:nvPr>
            <p:ph idx="1"/>
          </p:nvPr>
        </p:nvSpPr>
        <p:spPr/>
        <p:txBody>
          <a:bodyPr/>
          <a:lstStyle/>
          <a:p>
            <a:r>
              <a:rPr lang="en-US" dirty="0" smtClean="0"/>
              <a:t>Thomas Jefferson called upon Meriwether Lewis to lead an expedition into this uncharted territory</a:t>
            </a:r>
          </a:p>
          <a:p>
            <a:r>
              <a:rPr lang="en-US" dirty="0" smtClean="0"/>
              <a:t>Lewis called upon William Clark to be his co-leader in this exploration</a:t>
            </a:r>
          </a:p>
          <a:p>
            <a:r>
              <a:rPr lang="en-US" dirty="0" smtClean="0"/>
              <a:t>Others including York, Clark’s slave,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Jefferson’s Orders</a:t>
            </a:r>
            <a:endParaRPr lang="en-US" dirty="0"/>
          </a:p>
        </p:txBody>
      </p:sp>
      <p:sp>
        <p:nvSpPr>
          <p:cNvPr id="3" name="Content Placeholder 2"/>
          <p:cNvSpPr>
            <a:spLocks noGrp="1"/>
          </p:cNvSpPr>
          <p:nvPr>
            <p:ph idx="1"/>
          </p:nvPr>
        </p:nvSpPr>
        <p:spPr/>
        <p:txBody>
          <a:bodyPr/>
          <a:lstStyle/>
          <a:p>
            <a:r>
              <a:rPr lang="en-US" dirty="0" smtClean="0"/>
              <a:t>Jefferson’s orders to the men were to report on the geography, plants, and animals</a:t>
            </a:r>
          </a:p>
          <a:p>
            <a:r>
              <a:rPr lang="en-US" dirty="0" smtClean="0"/>
              <a:t>Also they were to contact the Native Americans</a:t>
            </a:r>
          </a:p>
          <a:p>
            <a:r>
              <a:rPr lang="en-US" dirty="0" smtClean="0"/>
              <a:t>Lastly, they were discover if there was a waterway that existed between the Mississippi river and Pacific ocean</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cstate="print"/>
          <a:stretch>
            <a:fillRect/>
          </a:stretch>
        </p:blipFill>
        <p:spPr>
          <a:xfrm>
            <a:off x="0" y="-1"/>
            <a:ext cx="9144000" cy="6858001"/>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Departure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expedition began and ended in St. Louis</a:t>
            </a:r>
          </a:p>
          <a:p>
            <a:r>
              <a:rPr lang="en-US" dirty="0" smtClean="0"/>
              <a:t>They departed with about 40 men and 100 barrels of goods</a:t>
            </a:r>
          </a:p>
          <a:p>
            <a:r>
              <a:rPr lang="en-US" dirty="0" smtClean="0"/>
              <a:t>These goods included arms and ammunition, medicine, medical and navigational instruments and goods to trade with Indians</a:t>
            </a:r>
          </a:p>
          <a:p>
            <a:r>
              <a:rPr lang="en-US" dirty="0" smtClean="0"/>
              <a:t>They left St. Louis going west through the Missouri River</a:t>
            </a:r>
          </a:p>
          <a:p>
            <a:r>
              <a:rPr lang="en-US" dirty="0" smtClean="0"/>
              <a:t>The Journey would be very tough over 2,000 miles and upstream the whole time</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with the locals</a:t>
            </a:r>
            <a:endParaRPr lang="en-US" dirty="0"/>
          </a:p>
        </p:txBody>
      </p:sp>
      <p:sp>
        <p:nvSpPr>
          <p:cNvPr id="3" name="Content Placeholder 2"/>
          <p:cNvSpPr>
            <a:spLocks noGrp="1"/>
          </p:cNvSpPr>
          <p:nvPr>
            <p:ph idx="1"/>
          </p:nvPr>
        </p:nvSpPr>
        <p:spPr/>
        <p:txBody>
          <a:bodyPr/>
          <a:lstStyle/>
          <a:p>
            <a:r>
              <a:rPr lang="en-US" dirty="0" smtClean="0"/>
              <a:t>Some of the tribes they met up with included the </a:t>
            </a:r>
            <a:r>
              <a:rPr lang="en-US" dirty="0" err="1" smtClean="0"/>
              <a:t>Missouris</a:t>
            </a:r>
            <a:r>
              <a:rPr lang="en-US" dirty="0" smtClean="0"/>
              <a:t>, </a:t>
            </a:r>
            <a:r>
              <a:rPr lang="en-US" dirty="0" err="1" smtClean="0"/>
              <a:t>Omahas</a:t>
            </a:r>
            <a:r>
              <a:rPr lang="en-US" dirty="0" smtClean="0"/>
              <a:t>, Yankton Sioux, and the Teton Sioux</a:t>
            </a:r>
          </a:p>
          <a:p>
            <a:r>
              <a:rPr lang="en-US" dirty="0" smtClean="0"/>
              <a:t>All the tribes were very friendly except the Lakota who almost became violent toward the men of the expedition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US" dirty="0"/>
          </a:p>
        </p:txBody>
      </p:sp>
      <p:sp>
        <p:nvSpPr>
          <p:cNvPr id="3" name="Content Placeholder 2"/>
          <p:cNvSpPr>
            <a:spLocks noGrp="1"/>
          </p:cNvSpPr>
          <p:nvPr>
            <p:ph idx="1"/>
          </p:nvPr>
        </p:nvSpPr>
        <p:spPr/>
        <p:txBody>
          <a:bodyPr/>
          <a:lstStyle/>
          <a:p>
            <a:r>
              <a:rPr lang="en-US" dirty="0" smtClean="0"/>
              <a:t>By the end of this presentation students should be able to tell whether or not Lewis and Clark accomplished their three goals.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Travel</a:t>
            </a:r>
            <a:endParaRPr lang="en-US" dirty="0"/>
          </a:p>
        </p:txBody>
      </p:sp>
      <p:sp>
        <p:nvSpPr>
          <p:cNvPr id="3" name="Content Placeholder 2"/>
          <p:cNvSpPr>
            <a:spLocks noGrp="1"/>
          </p:cNvSpPr>
          <p:nvPr>
            <p:ph idx="1"/>
          </p:nvPr>
        </p:nvSpPr>
        <p:spPr/>
        <p:txBody>
          <a:bodyPr/>
          <a:lstStyle/>
          <a:p>
            <a:r>
              <a:rPr lang="en-US" dirty="0" smtClean="0"/>
              <a:t>The men rowed the main keelboat and two smaller boats</a:t>
            </a:r>
          </a:p>
          <a:p>
            <a:r>
              <a:rPr lang="en-US" dirty="0" smtClean="0"/>
              <a:t>They would travel 12 to 14 miles per day</a:t>
            </a:r>
          </a:p>
          <a:p>
            <a:r>
              <a:rPr lang="en-US" dirty="0" smtClean="0"/>
              <a:t>They also had to tow boats if the current got too strong</a:t>
            </a:r>
          </a:p>
          <a:p>
            <a:r>
              <a:rPr lang="en-US" dirty="0" smtClean="0"/>
              <a:t>Massive clouds of mosquitoes attacked them that they would have to fight off along the way. </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Fort Mandan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They stayed a winter at Fort Mandan with the Mandan Indians from December 21 1804 to April 6 1805</a:t>
            </a:r>
          </a:p>
          <a:p>
            <a:r>
              <a:rPr lang="en-US" dirty="0" smtClean="0"/>
              <a:t>There they traded, repaired their equipment, and trade with the Indians</a:t>
            </a:r>
          </a:p>
          <a:p>
            <a:r>
              <a:rPr lang="en-US" dirty="0" smtClean="0"/>
              <a:t>They learned much about the west from the Mandan and the neighboring tribe the Hidatsa</a:t>
            </a:r>
          </a:p>
          <a:p>
            <a:r>
              <a:rPr lang="en-US" dirty="0" smtClean="0"/>
              <a:t>At Fort Mandan they hired Sacagawea and her husband </a:t>
            </a:r>
            <a:r>
              <a:rPr lang="en-US" dirty="0" smtClean="0"/>
              <a:t>Toussaint </a:t>
            </a:r>
            <a:r>
              <a:rPr lang="en-US" dirty="0" smtClean="0"/>
              <a:t>Charbonneau to served as an interpreter for the rest of the trip</a:t>
            </a:r>
          </a:p>
          <a:p>
            <a:endParaRPr lang="en-US" dirty="0" smtClean="0"/>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Fort Mandan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During their stay they wrote a report of what they had encountered back to St. Louis along with a dozen expedition member 68 </a:t>
            </a:r>
            <a:r>
              <a:rPr lang="en-US" dirty="0" smtClean="0"/>
              <a:t>mineral </a:t>
            </a:r>
            <a:r>
              <a:rPr lang="en-US" dirty="0" smtClean="0"/>
              <a:t>specimens</a:t>
            </a:r>
            <a:r>
              <a:rPr lang="en-US" dirty="0" smtClean="0"/>
              <a:t> </a:t>
            </a:r>
            <a:r>
              <a:rPr lang="en-US" dirty="0" smtClean="0"/>
              <a:t>and 108 botanical specimens</a:t>
            </a:r>
          </a:p>
          <a:p>
            <a:r>
              <a:rPr lang="en-US" dirty="0" smtClean="0"/>
              <a:t>When </a:t>
            </a:r>
            <a:r>
              <a:rPr lang="en-US" dirty="0" smtClean="0"/>
              <a:t>the Missouri finally transformed from its frozen state they</a:t>
            </a:r>
            <a:r>
              <a:rPr lang="en-US" dirty="0" smtClean="0"/>
              <a:t> departed from Fort Mandan</a:t>
            </a:r>
          </a:p>
          <a:p>
            <a:r>
              <a:rPr lang="en-US" dirty="0" smtClean="0"/>
              <a:t>While traveling to their next destination a gust of wind caused many valuable documents to be blown out of the ship only to be saved by Sacagawea</a:t>
            </a:r>
          </a:p>
          <a:p>
            <a:endParaRPr lang="en-US" dirty="0" smtClean="0"/>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Great Falls</a:t>
            </a:r>
            <a:endParaRPr lang="en-US" dirty="0"/>
          </a:p>
        </p:txBody>
      </p:sp>
      <p:sp>
        <p:nvSpPr>
          <p:cNvPr id="3" name="Content Placeholder 2"/>
          <p:cNvSpPr>
            <a:spLocks noGrp="1"/>
          </p:cNvSpPr>
          <p:nvPr>
            <p:ph idx="1"/>
          </p:nvPr>
        </p:nvSpPr>
        <p:spPr/>
        <p:txBody>
          <a:bodyPr>
            <a:normAutofit lnSpcReduction="10000"/>
          </a:bodyPr>
          <a:lstStyle/>
          <a:p>
            <a:r>
              <a:rPr lang="en-US" dirty="0" smtClean="0"/>
              <a:t>On June 13 1805 they expedition had reached the </a:t>
            </a:r>
            <a:r>
              <a:rPr lang="en-US" dirty="0" smtClean="0"/>
              <a:t>G</a:t>
            </a:r>
            <a:r>
              <a:rPr lang="en-US" dirty="0" smtClean="0"/>
              <a:t>reat Falls</a:t>
            </a:r>
          </a:p>
          <a:p>
            <a:r>
              <a:rPr lang="en-US" dirty="0" smtClean="0"/>
              <a:t>These were a series of 5 falls that went on for  a 12 mile stretch</a:t>
            </a:r>
          </a:p>
          <a:p>
            <a:r>
              <a:rPr lang="en-US" dirty="0" smtClean="0"/>
              <a:t>The only way to get around these falls was to use a method called portage which is when river men carry their boats across an area</a:t>
            </a:r>
          </a:p>
          <a:p>
            <a:r>
              <a:rPr lang="en-US" dirty="0" smtClean="0"/>
              <a:t>The portage across these falls is said to be one of the greatest hardships the men endured </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Great Falls</a:t>
            </a:r>
            <a:endParaRPr lang="en-US" dirty="0"/>
          </a:p>
        </p:txBody>
      </p:sp>
      <p:sp>
        <p:nvSpPr>
          <p:cNvPr id="3" name="Content Placeholder 2"/>
          <p:cNvSpPr>
            <a:spLocks noGrp="1"/>
          </p:cNvSpPr>
          <p:nvPr>
            <p:ph idx="1"/>
          </p:nvPr>
        </p:nvSpPr>
        <p:spPr/>
        <p:txBody>
          <a:bodyPr/>
          <a:lstStyle/>
          <a:p>
            <a:r>
              <a:rPr lang="en-US" dirty="0" smtClean="0"/>
              <a:t>They left some equipment and their heaviest boat at the base of these falls</a:t>
            </a:r>
          </a:p>
          <a:p>
            <a:r>
              <a:rPr lang="en-US" dirty="0" smtClean="0"/>
              <a:t>They also created makeshift wagons to help with the heavy load</a:t>
            </a:r>
          </a:p>
          <a:p>
            <a:r>
              <a:rPr lang="en-US" dirty="0" smtClean="0"/>
              <a:t>The biggest threat were the grizzly bears who needed to be shot multiple times to be killed</a:t>
            </a:r>
          </a:p>
          <a:p>
            <a:r>
              <a:rPr lang="en-US" dirty="0" smtClean="0"/>
              <a:t>This long and difficult task took nearly a month to complete</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the Shoshone</a:t>
            </a:r>
            <a:endParaRPr lang="en-US" dirty="0"/>
          </a:p>
        </p:txBody>
      </p:sp>
      <p:sp>
        <p:nvSpPr>
          <p:cNvPr id="3" name="Content Placeholder 2"/>
          <p:cNvSpPr>
            <a:spLocks noGrp="1"/>
          </p:cNvSpPr>
          <p:nvPr>
            <p:ph idx="1"/>
          </p:nvPr>
        </p:nvSpPr>
        <p:spPr/>
        <p:txBody>
          <a:bodyPr/>
          <a:lstStyle/>
          <a:p>
            <a:r>
              <a:rPr lang="en-US" dirty="0" smtClean="0"/>
              <a:t>The only way for the expedition to cross the Rocky Mountains was to ride over them on horseback </a:t>
            </a:r>
          </a:p>
          <a:p>
            <a:r>
              <a:rPr lang="en-US" dirty="0" smtClean="0"/>
              <a:t>The people they needed to find were the Shoshone who had plenty of horses </a:t>
            </a:r>
          </a:p>
          <a:p>
            <a:r>
              <a:rPr lang="en-US" dirty="0" smtClean="0"/>
              <a:t>Lewis and three other men scouted ahead and finally found a band of Shoshone in</a:t>
            </a:r>
          </a:p>
          <a:p>
            <a:endParaRPr lang="en-US"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Unexpected Reunion</a:t>
            </a:r>
            <a:endParaRPr lang="en-US" dirty="0"/>
          </a:p>
        </p:txBody>
      </p:sp>
      <p:sp>
        <p:nvSpPr>
          <p:cNvPr id="3" name="Content Placeholder 2"/>
          <p:cNvSpPr>
            <a:spLocks noGrp="1"/>
          </p:cNvSpPr>
          <p:nvPr>
            <p:ph idx="1"/>
          </p:nvPr>
        </p:nvSpPr>
        <p:spPr/>
        <p:txBody>
          <a:bodyPr/>
          <a:lstStyle/>
          <a:p>
            <a:r>
              <a:rPr lang="en-US" dirty="0" smtClean="0"/>
              <a:t>After days of wait for the rest the expedition to arrive Clark, Sacagawea and the rest finally arrived</a:t>
            </a:r>
          </a:p>
          <a:p>
            <a:r>
              <a:rPr lang="en-US" dirty="0" smtClean="0"/>
              <a:t>By coincidence it turned out that Chief </a:t>
            </a:r>
            <a:r>
              <a:rPr lang="en-US" dirty="0" err="1" smtClean="0"/>
              <a:t>Cameahwait</a:t>
            </a:r>
            <a:r>
              <a:rPr lang="en-US" dirty="0" smtClean="0"/>
              <a:t> was Sacagawea’s brother!</a:t>
            </a:r>
          </a:p>
          <a:p>
            <a:r>
              <a:rPr lang="en-US" dirty="0" smtClean="0"/>
              <a:t>After this event the expedition finally had their horses and were ready to cross the mountains</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Bitterroots</a:t>
            </a:r>
            <a:endParaRPr lang="en-US" dirty="0"/>
          </a:p>
        </p:txBody>
      </p:sp>
      <p:sp>
        <p:nvSpPr>
          <p:cNvPr id="3" name="Content Placeholder 2"/>
          <p:cNvSpPr>
            <a:spLocks noGrp="1"/>
          </p:cNvSpPr>
          <p:nvPr>
            <p:ph idx="1"/>
          </p:nvPr>
        </p:nvSpPr>
        <p:spPr/>
        <p:txBody>
          <a:bodyPr/>
          <a:lstStyle/>
          <a:p>
            <a:r>
              <a:rPr lang="en-US" dirty="0" smtClean="0"/>
              <a:t>The mountain range they needed to cross was a part of the Rockies called the Bitterroots</a:t>
            </a:r>
          </a:p>
          <a:p>
            <a:r>
              <a:rPr lang="en-US" dirty="0" smtClean="0"/>
              <a:t>Food was very scarce along these mountains</a:t>
            </a:r>
          </a:p>
          <a:p>
            <a:r>
              <a:rPr lang="en-US" dirty="0" smtClean="0"/>
              <a:t>Luckily though always of the men endured this 11 day journey with their life</a:t>
            </a:r>
          </a:p>
          <a:p>
            <a:r>
              <a:rPr lang="en-US" dirty="0" smtClean="0"/>
              <a:t>After crossing the mountains they met up with</a:t>
            </a:r>
          </a:p>
          <a:p>
            <a:pPr>
              <a:buNone/>
            </a:pPr>
            <a:r>
              <a:rPr lang="en-US" dirty="0" smtClean="0"/>
              <a:t>    the </a:t>
            </a:r>
            <a:r>
              <a:rPr lang="en-US" dirty="0" smtClean="0"/>
              <a:t>Nez Perce</a:t>
            </a:r>
            <a:r>
              <a:rPr lang="en-US" dirty="0" smtClean="0"/>
              <a:t> who had dried fish and roots to spare</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Almost There</a:t>
            </a:r>
            <a:endParaRPr lang="en-US" dirty="0"/>
          </a:p>
        </p:txBody>
      </p:sp>
      <p:sp>
        <p:nvSpPr>
          <p:cNvPr id="3" name="Content Placeholder 2"/>
          <p:cNvSpPr>
            <a:spLocks noGrp="1"/>
          </p:cNvSpPr>
          <p:nvPr>
            <p:ph idx="1"/>
          </p:nvPr>
        </p:nvSpPr>
        <p:spPr/>
        <p:txBody>
          <a:bodyPr/>
          <a:lstStyle/>
          <a:p>
            <a:r>
              <a:rPr lang="en-US" dirty="0" smtClean="0"/>
              <a:t>After riding down the Clearwater, Snake, and Columbia Rivers the Pacific Ocean was finally in view</a:t>
            </a:r>
          </a:p>
          <a:p>
            <a:r>
              <a:rPr lang="en-US" dirty="0" smtClean="0"/>
              <a:t>They made camp at Fort Clatsop where they planned their return home</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Perfect timing</a:t>
            </a:r>
            <a:endParaRPr lang="en-US" dirty="0"/>
          </a:p>
        </p:txBody>
      </p:sp>
      <p:sp>
        <p:nvSpPr>
          <p:cNvPr id="3" name="Content Placeholder 2"/>
          <p:cNvSpPr>
            <a:spLocks noGrp="1"/>
          </p:cNvSpPr>
          <p:nvPr>
            <p:ph idx="1"/>
          </p:nvPr>
        </p:nvSpPr>
        <p:spPr/>
        <p:txBody>
          <a:bodyPr/>
          <a:lstStyle/>
          <a:p>
            <a:r>
              <a:rPr lang="en-US" dirty="0" smtClean="0"/>
              <a:t>The start of their return home would take good timing so that the snow would be melted on the mountains and the Missouri River wouldn’t be frozen</a:t>
            </a:r>
          </a:p>
          <a:p>
            <a:pPr>
              <a:buNone/>
            </a:pPr>
            <a:r>
              <a:rPr lang="en-US" dirty="0" smtClean="0"/>
              <a:t>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People of the journey</a:t>
            </a:r>
            <a:endParaRPr lang="en-US" dirty="0"/>
          </a:p>
        </p:txBody>
      </p:sp>
      <p:sp>
        <p:nvSpPr>
          <p:cNvPr id="3" name="Content Placeholder 2"/>
          <p:cNvSpPr>
            <a:spLocks noGrp="1"/>
          </p:cNvSpPr>
          <p:nvPr>
            <p:ph idx="1"/>
          </p:nvPr>
        </p:nvSpPr>
        <p:spPr/>
        <p:txBody>
          <a:bodyPr/>
          <a:lstStyle/>
          <a:p>
            <a:pPr>
              <a:buNone/>
            </a:pPr>
            <a:r>
              <a:rPr lang="en-US" dirty="0" smtClean="0"/>
              <a:t>The main people who were are part of this expedition included:</a:t>
            </a:r>
          </a:p>
          <a:p>
            <a:pPr>
              <a:buNone/>
            </a:pPr>
            <a:r>
              <a:rPr lang="en-US" dirty="0"/>
              <a:t> </a:t>
            </a:r>
            <a:r>
              <a:rPr lang="en-US" dirty="0" smtClean="0"/>
              <a:t>             Meriwether Lewis</a:t>
            </a:r>
          </a:p>
          <a:p>
            <a:pPr>
              <a:buNone/>
            </a:pPr>
            <a:r>
              <a:rPr lang="en-US" dirty="0"/>
              <a:t> </a:t>
            </a:r>
            <a:r>
              <a:rPr lang="en-US" dirty="0" smtClean="0"/>
              <a:t>             William Clark</a:t>
            </a:r>
          </a:p>
          <a:p>
            <a:pPr>
              <a:buNone/>
            </a:pPr>
            <a:r>
              <a:rPr lang="en-US" dirty="0"/>
              <a:t> </a:t>
            </a:r>
            <a:r>
              <a:rPr lang="en-US" dirty="0" smtClean="0"/>
              <a:t>              Thomas Jefferson</a:t>
            </a:r>
          </a:p>
          <a:p>
            <a:pPr>
              <a:buNone/>
            </a:pPr>
            <a:r>
              <a:rPr lang="en-US" dirty="0"/>
              <a:t> </a:t>
            </a:r>
            <a:r>
              <a:rPr lang="en-US" dirty="0" smtClean="0"/>
              <a:t>              Sacagawea</a:t>
            </a:r>
          </a:p>
          <a:p>
            <a:pPr>
              <a:buNone/>
            </a:pPr>
            <a:r>
              <a:rPr lang="en-US" dirty="0"/>
              <a:t> </a:t>
            </a:r>
            <a:r>
              <a:rPr lang="en-US" dirty="0" smtClean="0"/>
              <a:t>             </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Retracing their footsteps</a:t>
            </a:r>
            <a:endParaRPr lang="en-US" dirty="0"/>
          </a:p>
        </p:txBody>
      </p:sp>
      <p:sp>
        <p:nvSpPr>
          <p:cNvPr id="3" name="Content Placeholder 2"/>
          <p:cNvSpPr>
            <a:spLocks noGrp="1"/>
          </p:cNvSpPr>
          <p:nvPr>
            <p:ph idx="1"/>
          </p:nvPr>
        </p:nvSpPr>
        <p:spPr/>
        <p:txBody>
          <a:bodyPr/>
          <a:lstStyle/>
          <a:p>
            <a:r>
              <a:rPr lang="en-US" dirty="0" smtClean="0"/>
              <a:t>On the return going around the falls of the Colombia river became to much of a feat so they abandoned their canoes and retrieved horses from the very hospitable Walla Walla tribe</a:t>
            </a:r>
          </a:p>
          <a:p>
            <a:r>
              <a:rPr lang="en-US" dirty="0" smtClean="0"/>
              <a:t>Next they replenished their food source and waited for they weather to improve at the Nez Perce territory</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Retracing their Footsteps</a:t>
            </a:r>
            <a:endParaRPr lang="en-US" dirty="0"/>
          </a:p>
        </p:txBody>
      </p:sp>
      <p:sp>
        <p:nvSpPr>
          <p:cNvPr id="3" name="Content Placeholder 2"/>
          <p:cNvSpPr>
            <a:spLocks noGrp="1"/>
          </p:cNvSpPr>
          <p:nvPr>
            <p:ph idx="1"/>
          </p:nvPr>
        </p:nvSpPr>
        <p:spPr/>
        <p:txBody>
          <a:bodyPr>
            <a:normAutofit lnSpcReduction="10000"/>
          </a:bodyPr>
          <a:lstStyle/>
          <a:p>
            <a:r>
              <a:rPr lang="en-US" dirty="0" smtClean="0"/>
              <a:t>After attempting to cross the mountains on their own the expedition fell back to retrieve guides to make the mountain cross more bearable</a:t>
            </a:r>
          </a:p>
          <a:p>
            <a:r>
              <a:rPr lang="en-US" dirty="0" smtClean="0"/>
              <a:t>Next the Lewis and Clark split paths so that Lewis could explore the Marias River and they rejoined paths at the confluence between the Missouri and Yellowstone river and returned to Fort Mandan</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Farewells</a:t>
            </a:r>
            <a:endParaRPr lang="en-US" dirty="0"/>
          </a:p>
        </p:txBody>
      </p:sp>
      <p:sp>
        <p:nvSpPr>
          <p:cNvPr id="3" name="Content Placeholder 2"/>
          <p:cNvSpPr>
            <a:spLocks noGrp="1"/>
          </p:cNvSpPr>
          <p:nvPr>
            <p:ph idx="1"/>
          </p:nvPr>
        </p:nvSpPr>
        <p:spPr/>
        <p:txBody>
          <a:bodyPr/>
          <a:lstStyle/>
          <a:p>
            <a:r>
              <a:rPr lang="en-US" dirty="0" smtClean="0"/>
              <a:t>When they returned to the Mandan village they bid fare well to a few members of the expedition including Sacagawea</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Final Challenge</a:t>
            </a:r>
            <a:endParaRPr lang="en-US" dirty="0"/>
          </a:p>
        </p:txBody>
      </p:sp>
      <p:sp>
        <p:nvSpPr>
          <p:cNvPr id="3" name="Content Placeholder 2"/>
          <p:cNvSpPr>
            <a:spLocks noGrp="1"/>
          </p:cNvSpPr>
          <p:nvPr>
            <p:ph idx="1"/>
          </p:nvPr>
        </p:nvSpPr>
        <p:spPr/>
        <p:txBody>
          <a:bodyPr/>
          <a:lstStyle/>
          <a:p>
            <a:r>
              <a:rPr lang="en-US" dirty="0" smtClean="0"/>
              <a:t>The last feat for the expedition to overcome was to run the gauntlet of </a:t>
            </a:r>
            <a:r>
              <a:rPr lang="en-US" dirty="0" smtClean="0"/>
              <a:t>Teton </a:t>
            </a:r>
            <a:r>
              <a:rPr lang="en-US" dirty="0" smtClean="0"/>
              <a:t>Sioux </a:t>
            </a:r>
          </a:p>
          <a:p>
            <a:r>
              <a:rPr lang="en-US" dirty="0" smtClean="0"/>
              <a:t>In this gauntlet nearly 100 armed Sioux line the bank of the Missouri River.</a:t>
            </a:r>
          </a:p>
          <a:p>
            <a:r>
              <a:rPr lang="en-US" dirty="0" smtClean="0"/>
              <a:t>Luckily because of the skilled navigation the only weapons used were a few taunts </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descr="http://www.lucidcafe.com/library/95aug/95auggifs/lewis.gif"/>
          <p:cNvPicPr>
            <a:picLocks noChangeAspect="1" noChangeArrowheads="1"/>
          </p:cNvPicPr>
          <p:nvPr/>
        </p:nvPicPr>
        <p:blipFill>
          <a:blip r:embed="rId2" cstate="print"/>
          <a:srcRect/>
          <a:stretch>
            <a:fillRect/>
          </a:stretch>
        </p:blipFill>
        <p:spPr bwMode="auto">
          <a:xfrm>
            <a:off x="0" y="0"/>
            <a:ext cx="9144000" cy="6915150"/>
          </a:xfrm>
          <a:prstGeom prst="rect">
            <a:avLst/>
          </a:prstGeom>
          <a:noFill/>
        </p:spPr>
      </p:pic>
      <p:sp>
        <p:nvSpPr>
          <p:cNvPr id="5" name="TextBox 4"/>
          <p:cNvSpPr txBox="1"/>
          <p:nvPr/>
        </p:nvSpPr>
        <p:spPr>
          <a:xfrm>
            <a:off x="1752600" y="304800"/>
            <a:ext cx="5410200" cy="769441"/>
          </a:xfrm>
          <a:prstGeom prst="rect">
            <a:avLst/>
          </a:prstGeom>
          <a:noFill/>
        </p:spPr>
        <p:txBody>
          <a:bodyPr wrap="square" rtlCol="0">
            <a:spAutoFit/>
          </a:bodyPr>
          <a:lstStyle/>
          <a:p>
            <a:r>
              <a:rPr lang="en-US" sz="4400" dirty="0" smtClean="0">
                <a:solidFill>
                  <a:srgbClr val="FF0000"/>
                </a:solidFill>
              </a:rPr>
              <a:t>Meriwether Lewis</a:t>
            </a:r>
            <a:endParaRPr lang="en-US" sz="4400" dirty="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Meriwether Lewis</a:t>
            </a:r>
            <a:endParaRPr lang="en-US" dirty="0"/>
          </a:p>
        </p:txBody>
      </p:sp>
      <p:sp>
        <p:nvSpPr>
          <p:cNvPr id="3" name="Content Placeholder 2"/>
          <p:cNvSpPr>
            <a:spLocks noGrp="1"/>
          </p:cNvSpPr>
          <p:nvPr>
            <p:ph idx="1"/>
          </p:nvPr>
        </p:nvSpPr>
        <p:spPr/>
        <p:txBody>
          <a:bodyPr/>
          <a:lstStyle/>
          <a:p>
            <a:r>
              <a:rPr lang="en-US" dirty="0" smtClean="0"/>
              <a:t>Born in 1774</a:t>
            </a:r>
          </a:p>
          <a:p>
            <a:r>
              <a:rPr lang="en-US" dirty="0" smtClean="0"/>
              <a:t>He was born near Charlottesville VA</a:t>
            </a:r>
          </a:p>
          <a:p>
            <a:r>
              <a:rPr lang="en-US" dirty="0" smtClean="0"/>
              <a:t>At age 20 he joined the militia </a:t>
            </a:r>
          </a:p>
          <a:p>
            <a:r>
              <a:rPr lang="en-US" dirty="0" smtClean="0"/>
              <a:t>In the sub legion he was in he was commanded by Lieutenant William Clark</a:t>
            </a:r>
          </a:p>
          <a:p>
            <a:r>
              <a:rPr lang="en-US" dirty="0" smtClean="0"/>
              <a:t>Died on October 11 1809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0" y="0"/>
            <a:ext cx="9144000" cy="6880098"/>
          </a:xfrm>
          <a:prstGeom prst="rect">
            <a:avLst/>
          </a:prstGeom>
        </p:spPr>
      </p:pic>
      <p:sp>
        <p:nvSpPr>
          <p:cNvPr id="2" name="Title 1"/>
          <p:cNvSpPr>
            <a:spLocks noGrp="1"/>
          </p:cNvSpPr>
          <p:nvPr>
            <p:ph type="title"/>
          </p:nvPr>
        </p:nvSpPr>
        <p:spPr/>
        <p:txBody>
          <a:bodyPr/>
          <a:lstStyle/>
          <a:p>
            <a:r>
              <a:rPr lang="en-US" dirty="0" smtClean="0">
                <a:solidFill>
                  <a:schemeClr val="bg1"/>
                </a:solidFill>
              </a:rPr>
              <a:t>William Clark</a:t>
            </a:r>
            <a:endParaRPr lang="en-US" dirty="0">
              <a:solidFill>
                <a:schemeClr val="bg1"/>
              </a:solidFill>
            </a:endParaRPr>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William Clark</a:t>
            </a:r>
            <a:endParaRPr lang="en-US" dirty="0"/>
          </a:p>
        </p:txBody>
      </p:sp>
      <p:sp>
        <p:nvSpPr>
          <p:cNvPr id="3" name="Content Placeholder 2"/>
          <p:cNvSpPr>
            <a:spLocks noGrp="1"/>
          </p:cNvSpPr>
          <p:nvPr>
            <p:ph idx="1"/>
          </p:nvPr>
        </p:nvSpPr>
        <p:spPr/>
        <p:txBody>
          <a:bodyPr/>
          <a:lstStyle/>
          <a:p>
            <a:r>
              <a:rPr lang="en-US" dirty="0" smtClean="0"/>
              <a:t>Born in 1770</a:t>
            </a:r>
          </a:p>
          <a:p>
            <a:r>
              <a:rPr lang="en-US" dirty="0" smtClean="0"/>
              <a:t>Only one of his parents six sons who did not participate in the revolutionary war</a:t>
            </a:r>
          </a:p>
          <a:p>
            <a:r>
              <a:rPr lang="en-US" dirty="0" smtClean="0"/>
              <a:t>He married twice</a:t>
            </a:r>
          </a:p>
          <a:p>
            <a:r>
              <a:rPr lang="en-US" dirty="0" smtClean="0"/>
              <a:t>Had a slave named York who accompanied him on the expedition</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p:txBody>
          <a:bodyPr>
            <a:normAutofit fontScale="90000"/>
          </a:bodyPr>
          <a:lstStyle/>
          <a:p>
            <a:pPr algn="l"/>
            <a:r>
              <a:rPr lang="en-US" dirty="0" smtClean="0">
                <a:solidFill>
                  <a:srgbClr val="008000"/>
                </a:solidFill>
              </a:rPr>
              <a:t> </a:t>
            </a:r>
            <a:br>
              <a:rPr lang="en-US" dirty="0" smtClean="0">
                <a:solidFill>
                  <a:srgbClr val="008000"/>
                </a:solidFill>
              </a:rPr>
            </a:br>
            <a:r>
              <a:rPr lang="en-US" dirty="0" smtClean="0">
                <a:solidFill>
                  <a:srgbClr val="008000"/>
                </a:solidFill>
              </a:rPr>
              <a:t>                 </a:t>
            </a:r>
            <a:br>
              <a:rPr lang="en-US" dirty="0" smtClean="0">
                <a:solidFill>
                  <a:srgbClr val="008000"/>
                </a:solidFill>
              </a:rPr>
            </a:br>
            <a:r>
              <a:rPr lang="en-US" dirty="0" smtClean="0">
                <a:solidFill>
                  <a:srgbClr val="008000"/>
                </a:solidFill>
              </a:rPr>
              <a:t>                 Thomas Jefferson</a:t>
            </a:r>
            <a:endParaRPr lang="en-US" dirty="0">
              <a:solidFill>
                <a:srgbClr val="008000"/>
              </a:solidFill>
            </a:endParaRPr>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Thomas Jefferson</a:t>
            </a:r>
            <a:endParaRPr lang="en-US" dirty="0"/>
          </a:p>
        </p:txBody>
      </p:sp>
      <p:sp>
        <p:nvSpPr>
          <p:cNvPr id="3" name="Content Placeholder 2"/>
          <p:cNvSpPr>
            <a:spLocks noGrp="1"/>
          </p:cNvSpPr>
          <p:nvPr>
            <p:ph idx="1"/>
          </p:nvPr>
        </p:nvSpPr>
        <p:spPr/>
        <p:txBody>
          <a:bodyPr/>
          <a:lstStyle/>
          <a:p>
            <a:r>
              <a:rPr lang="en-US" dirty="0" smtClean="0"/>
              <a:t>Born in 1743</a:t>
            </a:r>
          </a:p>
          <a:p>
            <a:r>
              <a:rPr lang="en-US" dirty="0" smtClean="0"/>
              <a:t>Was the third president of the United States</a:t>
            </a:r>
          </a:p>
          <a:p>
            <a:r>
              <a:rPr lang="en-US" dirty="0" smtClean="0"/>
              <a:t>Served for two terms</a:t>
            </a:r>
          </a:p>
          <a:p>
            <a:r>
              <a:rPr lang="en-US" dirty="0" smtClean="0"/>
              <a:t>Had dreamed about exploring the West before he became a president</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605</TotalTime>
  <Words>1206</Words>
  <Application>Microsoft Macintosh PowerPoint</Application>
  <PresentationFormat>On-screen Show (4:3)</PresentationFormat>
  <Paragraphs>116</Paragraphs>
  <Slides>34</Slides>
  <Notes>0</Notes>
  <HiddenSlides>0</HiddenSlides>
  <MMClips>0</MMClips>
  <ScaleCrop>false</ScaleCrop>
  <HeadingPairs>
    <vt:vector size="4" baseType="variant">
      <vt:variant>
        <vt:lpstr>Design Template</vt:lpstr>
      </vt:variant>
      <vt:variant>
        <vt:i4>1</vt:i4>
      </vt:variant>
      <vt:variant>
        <vt:lpstr>Slide Titles</vt:lpstr>
      </vt:variant>
      <vt:variant>
        <vt:i4>34</vt:i4>
      </vt:variant>
    </vt:vector>
  </HeadingPairs>
  <TitlesOfParts>
    <vt:vector size="35" baseType="lpstr">
      <vt:lpstr>Office Theme</vt:lpstr>
      <vt:lpstr>                         and  The Expedition of Lewis and Clark</vt:lpstr>
      <vt:lpstr>Objective</vt:lpstr>
      <vt:lpstr>People of the journey</vt:lpstr>
      <vt:lpstr>Slide 4</vt:lpstr>
      <vt:lpstr>Meriwether Lewis</vt:lpstr>
      <vt:lpstr>William Clark</vt:lpstr>
      <vt:lpstr>William Clark</vt:lpstr>
      <vt:lpstr>                                     Thomas Jefferson</vt:lpstr>
      <vt:lpstr>Thomas Jefferson</vt:lpstr>
      <vt:lpstr>Sacagawea</vt:lpstr>
      <vt:lpstr>Sacagawea</vt:lpstr>
      <vt:lpstr>An unbeatable bargain</vt:lpstr>
      <vt:lpstr>A flaw in the plan</vt:lpstr>
      <vt:lpstr>To the rescue!</vt:lpstr>
      <vt:lpstr>The Beginning of a Journey</vt:lpstr>
      <vt:lpstr>Jefferson’s Orders</vt:lpstr>
      <vt:lpstr>Slide 17</vt:lpstr>
      <vt:lpstr>Departure</vt:lpstr>
      <vt:lpstr>Meeting with the locals</vt:lpstr>
      <vt:lpstr>Travel</vt:lpstr>
      <vt:lpstr>Fort Mandan    </vt:lpstr>
      <vt:lpstr>Fort Mandan</vt:lpstr>
      <vt:lpstr>The Great Falls</vt:lpstr>
      <vt:lpstr>The Great Falls</vt:lpstr>
      <vt:lpstr>Finding the Shoshone</vt:lpstr>
      <vt:lpstr>An Unexpected Reunion</vt:lpstr>
      <vt:lpstr>The Bitterroots</vt:lpstr>
      <vt:lpstr>Almost There</vt:lpstr>
      <vt:lpstr>Perfect timing</vt:lpstr>
      <vt:lpstr>Retracing their footsteps</vt:lpstr>
      <vt:lpstr>Retracing their Footsteps</vt:lpstr>
      <vt:lpstr>Farewells</vt:lpstr>
      <vt:lpstr>The Final Challenge</vt:lpstr>
      <vt:lpstr>Slide 34</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Success and disappointment: The Expedition of Lewis and Clark</dc:title>
  <dc:creator>ecohen54</dc:creator>
  <cp:lastModifiedBy>Evan</cp:lastModifiedBy>
  <cp:revision>17</cp:revision>
  <dcterms:created xsi:type="dcterms:W3CDTF">2011-03-11T00:14:51Z</dcterms:created>
  <dcterms:modified xsi:type="dcterms:W3CDTF">2011-03-11T03:24:18Z</dcterms:modified>
</cp:coreProperties>
</file>